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84"/>
  </p:notesMasterIdLst>
  <p:handoutMasterIdLst>
    <p:handoutMasterId r:id="rId85"/>
  </p:handoutMasterIdLst>
  <p:sldIdLst>
    <p:sldId id="791" r:id="rId70"/>
    <p:sldId id="799" r:id="rId71"/>
    <p:sldId id="704" r:id="rId72"/>
    <p:sldId id="734" r:id="rId73"/>
    <p:sldId id="792" r:id="rId74"/>
    <p:sldId id="793" r:id="rId75"/>
    <p:sldId id="794" r:id="rId76"/>
    <p:sldId id="796" r:id="rId77"/>
    <p:sldId id="795" r:id="rId78"/>
    <p:sldId id="701" r:id="rId79"/>
    <p:sldId id="798" r:id="rId80"/>
    <p:sldId id="712" r:id="rId81"/>
    <p:sldId id="797" r:id="rId82"/>
    <p:sldId id="737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2 Esri Dev Summit" id="{9384B04E-CB95-D647-BA34-75E7A6BE993D}">
          <p14:sldIdLst>
            <p14:sldId id="791"/>
            <p14:sldId id="799"/>
            <p14:sldId id="704"/>
            <p14:sldId id="734"/>
            <p14:sldId id="792"/>
            <p14:sldId id="793"/>
            <p14:sldId id="794"/>
            <p14:sldId id="796"/>
            <p14:sldId id="795"/>
            <p14:sldId id="701"/>
            <p14:sldId id="798"/>
            <p14:sldId id="712"/>
            <p14:sldId id="797"/>
            <p14:sldId id="7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C86"/>
    <a:srgbClr val="01114F"/>
    <a:srgbClr val="C3E3F7"/>
    <a:srgbClr val="027ECF"/>
    <a:srgbClr val="C9F2FF"/>
    <a:srgbClr val="FFFFFF"/>
    <a:srgbClr val="828218"/>
    <a:srgbClr val="828219"/>
    <a:srgbClr val="C830A0"/>
    <a:srgbClr val="E24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0" autoAdjust="0"/>
    <p:restoredTop sz="94695"/>
  </p:normalViewPr>
  <p:slideViewPr>
    <p:cSldViewPr snapToGrid="0">
      <p:cViewPr varScale="1">
        <p:scale>
          <a:sx n="81" d="100"/>
          <a:sy n="81" d="100"/>
        </p:scale>
        <p:origin x="730" y="67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viewProps" Target="viewProps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Esri Developer Summit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2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53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7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03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5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8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2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95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0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11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3/9/2022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3/9/2022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3/9/2022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banuelosj/DevSummit-presentation/tree/main/2022/intro-jsapi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banuelosj/DevSummit-presentation/tree/main/2022/intro-jsap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developers.arcgis.com/javascript/lates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cs.npmjs.com/getting-start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5B37E60-D63E-5B49-9924-36771DDDE56E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04D4E3-6A10-FA40-8B2E-0950CDE416F5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68000">
                  <a:srgbClr val="0B1A38">
                    <a:alpha val="0"/>
                  </a:srgbClr>
                </a:gs>
                <a:gs pos="100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5283A1-AB2C-AE47-9C3F-30074891755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94452B5-C579-294C-8F58-3D5089D0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4040" y="0"/>
              <a:ext cx="7577959" cy="6858000"/>
            </a:xfrm>
            <a:prstGeom prst="rect">
              <a:avLst/>
            </a:prstGeom>
          </p:spPr>
        </p:pic>
        <p:sp>
          <p:nvSpPr>
            <p:cNvPr id="90" name="DEV 2022">
              <a:extLst>
                <a:ext uri="{FF2B5EF4-FFF2-40B4-BE49-F238E27FC236}">
                  <a16:creationId xmlns:a16="http://schemas.microsoft.com/office/drawing/2014/main" id="{2E9B2769-9AC6-4F49-9068-89159E6DB466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362073" y="6034895"/>
              <a:ext cx="4329425" cy="606772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i="1" dirty="0">
                  <a:solidFill>
                    <a:srgbClr val="C3E3F7">
                      <a:alpha val="50000"/>
                    </a:srgbClr>
                  </a:solidFill>
                </a:rPr>
                <a:t>2022 ESRI DEVELOPER SUMMIT</a:t>
              </a:r>
              <a:endParaRPr lang="en-US" sz="1600" i="1" dirty="0">
                <a:solidFill>
                  <a:srgbClr val="C3E3F7">
                    <a:alpha val="50000"/>
                  </a:srgbClr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AFC92E-593E-8240-BD21-2E5955FC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2484" y="654271"/>
              <a:ext cx="2007343" cy="620648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34C910-E2D3-6A4B-8541-EC7FBFBB1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3420036"/>
            <a:ext cx="5486400" cy="490333"/>
          </a:xfrm>
        </p:spPr>
        <p:txBody>
          <a:bodyPr/>
          <a:lstStyle/>
          <a:p>
            <a:pPr lvl="0" algn="l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</a:rPr>
              <a:t>Heather Gonzago and Jose Banuelos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9638F-DBE3-6B45-ADEA-DC27A9027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510" y="2460325"/>
            <a:ext cx="7731731" cy="914400"/>
          </a:xfrm>
        </p:spPr>
        <p:txBody>
          <a:bodyPr/>
          <a:lstStyle/>
          <a:p>
            <a:pPr algn="l"/>
            <a:r>
              <a:rPr lang="en-US" sz="3800" dirty="0">
                <a:solidFill>
                  <a:prstClr val="white"/>
                </a:solidFill>
              </a:rPr>
              <a:t>Getting Started with Web Development</a:t>
            </a:r>
            <a:br>
              <a:rPr lang="en-US" sz="3800" dirty="0">
                <a:solidFill>
                  <a:prstClr val="white"/>
                </a:solidFill>
              </a:rPr>
            </a:br>
            <a:r>
              <a:rPr lang="en-US" sz="3800" dirty="0">
                <a:solidFill>
                  <a:prstClr val="white"/>
                </a:solidFill>
              </a:rPr>
              <a:t>and the ArcGIS API for JavaScript 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3309869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80F09FC-8B29-FC45-BBAD-A85AC0C86A8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2DEEF95-717D-9142-BDDD-E6CC5D6FCE47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BDF46-520E-CB45-BD3B-42A14F66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2" y="3549028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00EC86"/>
                </a:solidFill>
                <a:latin typeface="Arial"/>
                <a:ea typeface="ＭＳ Ｐゴシック"/>
              </a:rPr>
              <a:t>Jose Banuelos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63663"/>
            <a:ext cx="4527741" cy="553998"/>
          </a:xfrm>
        </p:spPr>
        <p:txBody>
          <a:bodyPr/>
          <a:lstStyle/>
          <a:p>
            <a:r>
              <a:rPr lang="en-US" sz="3600" dirty="0"/>
              <a:t>Create our first app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384B064A-F88E-465B-9775-00A9899E2A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145" y="1887520"/>
            <a:ext cx="5135040" cy="2215991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Demos and slides available at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hlinkClick r:id="rId4"/>
              </a:rPr>
              <a:t>https://bit.ly/3vYoMHg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496638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F74E8-D9FA-604C-BF75-131A52C85E4B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F7C7AA-DEEE-DE47-82E8-1B203F974A94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1F11C67-49EA-B34D-8F5A-4A36D5A20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964371" cy="645049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660234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5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813569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  <p:pic>
        <p:nvPicPr>
          <p:cNvPr id="36" name="Picture 3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CE3CB30-3726-F743-AA20-B0CF1E356A5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9068" y="1147464"/>
            <a:ext cx="5202932" cy="57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3490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345" y="3512743"/>
            <a:ext cx="5135040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EC86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5" y="2917336"/>
            <a:ext cx="5135040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546140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0BEF217-0FE0-A742-8673-2A7AA7301D3B}"/>
              </a:ext>
            </a:extLst>
          </p:cNvPr>
          <p:cNvGrpSpPr/>
          <p:nvPr/>
        </p:nvGrpSpPr>
        <p:grpSpPr>
          <a:xfrm>
            <a:off x="0" y="-1"/>
            <a:ext cx="12192000" cy="6867664"/>
            <a:chOff x="0" y="-1"/>
            <a:chExt cx="12192000" cy="68676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46C39-C73E-8341-BE4D-A6FE0683144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7736CB9-A2A0-724A-AA73-BE36AA32FD84}"/>
                </a:ext>
              </a:extLst>
            </p:cNvPr>
            <p:cNvSpPr/>
            <p:nvPr/>
          </p:nvSpPr>
          <p:spPr bwMode="auto">
            <a:xfrm>
              <a:off x="0" y="9662"/>
              <a:ext cx="12192000" cy="6858001"/>
            </a:xfrm>
            <a:prstGeom prst="rect">
              <a:avLst/>
            </a:prstGeom>
            <a:gradFill flip="none" rotWithShape="1">
              <a:gsLst>
                <a:gs pos="40000">
                  <a:srgbClr val="0B1A38">
                    <a:alpha val="0"/>
                  </a:srgbClr>
                </a:gs>
                <a:gs pos="0">
                  <a:srgbClr val="080F24">
                    <a:alpha val="85980"/>
                  </a:srgbClr>
                </a:gs>
              </a:gsLst>
              <a:lin ang="16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F3ADB-E582-7D42-AFF2-83EC15BAFDAE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46000">
                  <a:srgbClr val="0B1A38">
                    <a:alpha val="0"/>
                  </a:srgbClr>
                </a:gs>
                <a:gs pos="7000">
                  <a:srgbClr val="080F24">
                    <a:alpha val="8598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F13A02E3-35ED-BA41-BBE5-8ADB01E2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4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9" name="Picture 18" descr="Background pattern&#10;&#10;Description automatically generated">
              <a:extLst>
                <a:ext uri="{FF2B5EF4-FFF2-40B4-BE49-F238E27FC236}">
                  <a16:creationId xmlns:a16="http://schemas.microsoft.com/office/drawing/2014/main" id="{68EC4E4F-3D60-F044-A5A1-A5FAEBA9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8C3CC2-2836-8540-82C2-551689D3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2763" y="2670486"/>
              <a:ext cx="4906474" cy="151702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48158A-2CC7-B347-B5D6-B3552870633B}"/>
                </a:ext>
              </a:extLst>
            </p:cNvPr>
            <p:cNvSpPr/>
            <p:nvPr/>
          </p:nvSpPr>
          <p:spPr>
            <a:xfrm>
              <a:off x="2108384" y="640219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2022 Esri.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18344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7DF581-08D7-DE43-8BAA-0750BD6F4E31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7E885-155A-C74A-8692-F4242FAADBAD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11" name="Picture 10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FC8B272B-B009-CF4B-BC61-5EF891F69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" y="0"/>
              <a:ext cx="12179300" cy="6858000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60" y="2237476"/>
            <a:ext cx="5135040" cy="2215991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Demos and slides available at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hlinkClick r:id="rId4"/>
              </a:rPr>
              <a:t>https://bit.ly/3vYoMHg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87329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Where to start (doc)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Accessing the API</a:t>
            </a:r>
          </a:p>
          <a:p>
            <a:pPr>
              <a:buClr>
                <a:srgbClr val="00EC86"/>
              </a:buClr>
            </a:pPr>
            <a:r>
              <a:rPr lang="en-US" dirty="0"/>
              <a:t>Introduce the Map, </a:t>
            </a:r>
            <a:r>
              <a:rPr lang="en-US" dirty="0" err="1"/>
              <a:t>WebMap</a:t>
            </a:r>
            <a:r>
              <a:rPr lang="en-US" dirty="0"/>
              <a:t>, </a:t>
            </a:r>
            <a:r>
              <a:rPr lang="en-US" dirty="0" err="1"/>
              <a:t>WebScene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Introduce the </a:t>
            </a:r>
            <a:r>
              <a:rPr lang="en-US" dirty="0" err="1"/>
              <a:t>MapView</a:t>
            </a:r>
            <a:r>
              <a:rPr lang="en-US" dirty="0"/>
              <a:t> and </a:t>
            </a:r>
            <a:r>
              <a:rPr lang="en-US" dirty="0" err="1"/>
              <a:t>SceneView</a:t>
            </a: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Demo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layer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renderer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Add a popup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Work with widgets</a:t>
            </a:r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863347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88991B-4345-A04B-BA19-B388EAFA1D5D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3DE0A1-A870-804B-93B2-AB9D1C45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2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ArcGIS for Developers</a:t>
            </a:r>
          </a:p>
          <a:p>
            <a:pPr>
              <a:buClr>
                <a:srgbClr val="00EC86"/>
              </a:buClr>
            </a:pPr>
            <a:r>
              <a:rPr lang="en-US" dirty="0"/>
              <a:t>Install and set up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Tutorials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Over 200 samples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Where to start?</a:t>
            </a:r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C5F0D73C-AD02-4FAB-8949-74541FCD1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246" y="1676031"/>
            <a:ext cx="6636226" cy="41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4389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AMD modules via ArcGIS CDN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Most common approach</a:t>
            </a:r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Accessing the API (CDN)</a:t>
            </a:r>
            <a:endParaRPr 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83DC9-3FBB-4EE2-8C19-A109A539A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0" y="2962210"/>
            <a:ext cx="10536120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3954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ES modules via NPM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Available via </a:t>
            </a:r>
            <a:r>
              <a:rPr lang="en-US" dirty="0" err="1">
                <a:hlinkClick r:id="rId4"/>
              </a:rPr>
              <a:t>npm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Install the API locally for use with JavaScript frameworks and module bundlers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r>
              <a:rPr lang="en-US" dirty="0"/>
              <a:t> 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Accessing the API (ESM)</a:t>
            </a:r>
            <a:endParaRPr lang="en-US" sz="2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F249D-BDE7-435E-9F7C-AE3DC028B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04" y="3447211"/>
            <a:ext cx="4134427" cy="64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B707B-2A0C-46EC-97C1-B1E75F99C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996" y="3447211"/>
            <a:ext cx="5092435" cy="31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875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Map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Container that stores, manages, and overlays layers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Can add/remove layers for 2D and 3D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Map</a:t>
            </a:r>
            <a:r>
              <a:rPr lang="en-US" sz="2800" dirty="0"/>
              <a:t>, </a:t>
            </a:r>
            <a:r>
              <a:rPr lang="en-US" sz="2800" b="0" dirty="0" err="1"/>
              <a:t>WebMap</a:t>
            </a:r>
            <a:r>
              <a:rPr lang="en-US" sz="2800" dirty="0"/>
              <a:t>, </a:t>
            </a:r>
            <a:r>
              <a:rPr lang="en-US" sz="2800" b="0" dirty="0" err="1"/>
              <a:t>WebScene</a:t>
            </a:r>
            <a:endParaRPr lang="en-US" sz="2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DAF71B-849A-4E9A-A4C6-D363BC927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620278"/>
            <a:ext cx="4885766" cy="16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1132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 err="1"/>
              <a:t>WebMap</a:t>
            </a:r>
            <a:r>
              <a:rPr lang="en-US" dirty="0"/>
              <a:t> / </a:t>
            </a:r>
            <a:r>
              <a:rPr lang="en-US" dirty="0" err="1"/>
              <a:t>WebScene</a:t>
            </a: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Can load a </a:t>
            </a:r>
            <a:r>
              <a:rPr lang="en-US" dirty="0" err="1"/>
              <a:t>WebMap</a:t>
            </a:r>
            <a:r>
              <a:rPr lang="en-US" dirty="0"/>
              <a:t> or </a:t>
            </a:r>
            <a:r>
              <a:rPr lang="en-US" dirty="0" err="1"/>
              <a:t>WebScene</a:t>
            </a:r>
            <a:r>
              <a:rPr lang="en-US" dirty="0"/>
              <a:t> from ArcGIS Online or ArcGIS Enterprise portal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Data can contain pre-configured renderers, popups and bookmarks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Easy to use and reduces lines of code</a:t>
            </a:r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/>
              <a:t>Map</a:t>
            </a:r>
            <a:r>
              <a:rPr lang="en-US" sz="2800" dirty="0"/>
              <a:t>, </a:t>
            </a:r>
            <a:r>
              <a:rPr lang="en-US" sz="2800" b="0" dirty="0" err="1"/>
              <a:t>WebMap</a:t>
            </a:r>
            <a:r>
              <a:rPr lang="en-US" sz="2800" dirty="0"/>
              <a:t>, </a:t>
            </a:r>
            <a:r>
              <a:rPr lang="en-US" sz="2800" b="0" dirty="0" err="1"/>
              <a:t>WebScene</a:t>
            </a:r>
            <a:endParaRPr lang="en-US" sz="28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AC96F-AD42-44C5-856E-7FF5B1CA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964492"/>
            <a:ext cx="5022787" cy="14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2508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F9CA466-10AB-4845-9955-16B3856841A3}"/>
              </a:ext>
            </a:extLst>
          </p:cNvPr>
          <p:cNvGrpSpPr/>
          <p:nvPr/>
        </p:nvGrpSpPr>
        <p:grpSpPr>
          <a:xfrm>
            <a:off x="0" y="-1"/>
            <a:ext cx="12192000" cy="6858002"/>
            <a:chOff x="0" y="-1"/>
            <a:chExt cx="12192000" cy="68580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8BB0E8-0D91-BF45-BF75-FC20AA298952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41000">
                  <a:srgbClr val="01114F"/>
                </a:gs>
                <a:gs pos="81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0E8C90-50A1-EE49-B6D5-78FC1707501D}"/>
                </a:ext>
              </a:extLst>
            </p:cNvPr>
            <p:cNvSpPr/>
            <p:nvPr/>
          </p:nvSpPr>
          <p:spPr bwMode="auto"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01114F"/>
                </a:gs>
                <a:gs pos="28000">
                  <a:srgbClr val="01114F"/>
                </a:gs>
                <a:gs pos="67000">
                  <a:srgbClr val="080F24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CE0FC7-E0C6-B34D-8412-C1891367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The view renderers a Map and its layers</a:t>
            </a:r>
          </a:p>
          <a:p>
            <a:pPr>
              <a:buClr>
                <a:srgbClr val="00EC86"/>
              </a:buClr>
            </a:pPr>
            <a:r>
              <a:rPr lang="en-US" dirty="0"/>
              <a:t>The view provides the means of viewing and interacting with the components of a Map</a:t>
            </a:r>
          </a:p>
          <a:p>
            <a:pPr>
              <a:buClr>
                <a:srgbClr val="00EC86"/>
              </a:buClr>
            </a:pPr>
            <a:r>
              <a:rPr lang="en-US" dirty="0" err="1"/>
              <a:t>MapView</a:t>
            </a:r>
            <a:r>
              <a:rPr lang="en-US" dirty="0"/>
              <a:t> – 2D    |   </a:t>
            </a:r>
            <a:r>
              <a:rPr lang="en-US" dirty="0" err="1"/>
              <a:t>SceneView</a:t>
            </a:r>
            <a:r>
              <a:rPr lang="en-US" dirty="0"/>
              <a:t> – 3D </a:t>
            </a:r>
          </a:p>
          <a:p>
            <a:pPr marL="0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 marL="284163" lvl="1" indent="0">
              <a:buClr>
                <a:srgbClr val="00EC86"/>
              </a:buClr>
              <a:buNone/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 dirty="0" err="1"/>
              <a:t>Map</a:t>
            </a:r>
            <a:r>
              <a:rPr lang="en-US" sz="2800" dirty="0" err="1"/>
              <a:t>View</a:t>
            </a:r>
            <a:r>
              <a:rPr lang="en-US" sz="2800" dirty="0"/>
              <a:t> and </a:t>
            </a:r>
            <a:r>
              <a:rPr lang="en-US" sz="2800" dirty="0" err="1"/>
              <a:t>SceneView</a:t>
            </a:r>
            <a:endParaRPr lang="en-US" sz="28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CE966-973A-43BF-A4CC-F8FC01DC8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04" y="3428999"/>
            <a:ext cx="4999419" cy="26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6522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-summit-2022-ppt-template-updated-0122" id="{74E80B15-0ACE-8C4D-A980-C626E2B85541}" vid="{2DB75426-E831-3442-9C76-3AF2809214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BD1F43217C9D45BE1AB58386F10EAF" ma:contentTypeVersion="13" ma:contentTypeDescription="Create a new document." ma:contentTypeScope="" ma:versionID="e3e4b02a69267562f00cd135a9fc542d">
  <xsd:schema xmlns:xsd="http://www.w3.org/2001/XMLSchema" xmlns:xs="http://www.w3.org/2001/XMLSchema" xmlns:p="http://schemas.microsoft.com/office/2006/metadata/properties" xmlns:ns3="80765ccd-d085-4f8f-9afa-dfda1638beae" xmlns:ns4="c13cbce9-5612-4f48-bd28-012602494252" targetNamespace="http://schemas.microsoft.com/office/2006/metadata/properties" ma:root="true" ma:fieldsID="98d2e0657c4f9f7696623712b4cf4285" ns3:_="" ns4:_="">
    <xsd:import namespace="80765ccd-d085-4f8f-9afa-dfda1638beae"/>
    <xsd:import namespace="c13cbce9-5612-4f48-bd28-01260249425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65ccd-d085-4f8f-9afa-dfda1638bea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cbce9-5612-4f48-bd28-012602494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81E133DB-697E-4C10-B192-8899027B1EC6}">
  <ds:schemaRefs>
    <ds:schemaRef ds:uri="http://purl.org/dc/dcmitype/"/>
    <ds:schemaRef ds:uri="http://schemas.microsoft.com/office/2006/documentManagement/types"/>
    <ds:schemaRef ds:uri="80765ccd-d085-4f8f-9afa-dfda1638beae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13cbce9-5612-4f48-bd28-012602494252"/>
    <ds:schemaRef ds:uri="http://www.w3.org/XML/1998/namespace"/>
  </ds:schemaRefs>
</ds:datastoreItem>
</file>

<file path=customXml/itemProps24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F4A1E7A5-8F09-4E6D-8DB7-39937B27F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765ccd-d085-4f8f-9afa-dfda1638beae"/>
    <ds:schemaRef ds:uri="c13cbce9-5612-4f48-bd28-0126024942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dev-summit-2022-ppt-template-updated (1)</Template>
  <TotalTime>2567</TotalTime>
  <Words>277</Words>
  <Application>Microsoft Office PowerPoint</Application>
  <PresentationFormat>Widescreen</PresentationFormat>
  <Paragraphs>78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Lucida Grande</vt:lpstr>
      <vt:lpstr>Esri_Corporate_Template-Dark</vt:lpstr>
      <vt:lpstr>Getting Started with Web Development and the ArcGIS API for JavaScript </vt:lpstr>
      <vt:lpstr>Demos and slides available at   https://bit.ly/3vYoMHg</vt:lpstr>
      <vt:lpstr>Agenda</vt:lpstr>
      <vt:lpstr>Where to start?</vt:lpstr>
      <vt:lpstr>Accessing the API (CDN)</vt:lpstr>
      <vt:lpstr>Accessing the API (ESM)</vt:lpstr>
      <vt:lpstr>Map, WebMap, WebScene</vt:lpstr>
      <vt:lpstr>Map, WebMap, WebScene</vt:lpstr>
      <vt:lpstr>MapView and SceneView</vt:lpstr>
      <vt:lpstr>Create our first app </vt:lpstr>
      <vt:lpstr>Demos and slides available at   https://bit.ly/3vYoMHg</vt:lpstr>
      <vt:lpstr>PowerPoint Presentation</vt:lpstr>
      <vt:lpstr>Questions?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Banuelos</dc:creator>
  <cp:lastModifiedBy>Jose Banuelos</cp:lastModifiedBy>
  <cp:revision>29</cp:revision>
  <cp:lastPrinted>2021-08-10T23:54:02Z</cp:lastPrinted>
  <dcterms:created xsi:type="dcterms:W3CDTF">2022-03-04T15:47:32Z</dcterms:created>
  <dcterms:modified xsi:type="dcterms:W3CDTF">2022-03-09T15:29:16Z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0x01010076BD1F43217C9D45BE1AB58386F10EAF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